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Roboto"/>
      <p:regular r:id="rId15"/>
      <p:bold r:id="rId16"/>
      <p:italic r:id="rId17"/>
      <p:boldItalic r:id="rId18"/>
    </p:embeddedFont>
    <p:embeddedFont>
      <p:font typeface="Merriweather"/>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erriweather-bold.fntdata"/><Relationship Id="rId11" Type="http://schemas.openxmlformats.org/officeDocument/2006/relationships/slide" Target="slides/slide7.xml"/><Relationship Id="rId22" Type="http://schemas.openxmlformats.org/officeDocument/2006/relationships/font" Target="fonts/Merriweather-boldItalic.fntdata"/><Relationship Id="rId10" Type="http://schemas.openxmlformats.org/officeDocument/2006/relationships/slide" Target="slides/slide6.xml"/><Relationship Id="rId21" Type="http://schemas.openxmlformats.org/officeDocument/2006/relationships/font" Target="fonts/Merriweather-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 Target="slides/slide1.xml"/><Relationship Id="rId19" Type="http://schemas.openxmlformats.org/officeDocument/2006/relationships/font" Target="fonts/Merriweather-regular.fntdata"/><Relationship Id="rId6" Type="http://schemas.openxmlformats.org/officeDocument/2006/relationships/slide" Target="slides/slide2.xml"/><Relationship Id="rId18"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Dr. Engelberth didn’t hate this slide, just changed the size of our experimental goals to make them more prominent. Thoughts on adding anything else?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 this be shown in less words?</a:t>
            </a:r>
            <a:endParaRPr/>
          </a:p>
          <a:p>
            <a:pPr indent="0" lvl="0" marL="0">
              <a:spcBef>
                <a:spcPts val="0"/>
              </a:spcBef>
              <a:spcAft>
                <a:spcPts val="0"/>
              </a:spcAft>
              <a:buNone/>
            </a:pPr>
            <a:r>
              <a:rPr lang="en"/>
              <a:t>Also we need to remember to discuss WHY we chose certain parts of our experimental design. Maybe those are the words we use on here rather than details of the procedure itself?</a:t>
            </a:r>
            <a:endParaRPr/>
          </a:p>
          <a:p>
            <a:pPr indent="0" lvl="0" marL="0">
              <a:spcBef>
                <a:spcPts val="0"/>
              </a:spcBef>
              <a:spcAft>
                <a:spcPts val="0"/>
              </a:spcAft>
              <a:buNone/>
            </a:pPr>
            <a:r>
              <a:t/>
            </a:r>
            <a:endParaRPr/>
          </a:p>
          <a:p>
            <a:pPr indent="0" lvl="0" marL="0">
              <a:spcBef>
                <a:spcPts val="0"/>
              </a:spcBef>
              <a:spcAft>
                <a:spcPts val="0"/>
              </a:spcAft>
              <a:buNone/>
            </a:pPr>
            <a:r>
              <a:rPr lang="en"/>
              <a:t>Experimental design:</a:t>
            </a:r>
            <a:endParaRPr/>
          </a:p>
          <a:p>
            <a:pPr indent="0" lvl="0" marL="0">
              <a:spcBef>
                <a:spcPts val="0"/>
              </a:spcBef>
              <a:spcAft>
                <a:spcPts val="0"/>
              </a:spcAft>
              <a:buNone/>
            </a:pPr>
            <a:r>
              <a:rPr lang="en"/>
              <a:t>looking at acidic environments like the stomach, chose pH range of 1.5-3.5 like the range the stomach typically has (source?)</a:t>
            </a:r>
            <a:endParaRPr/>
          </a:p>
          <a:p>
            <a:pPr indent="0" lvl="0" marL="0">
              <a:spcBef>
                <a:spcPts val="0"/>
              </a:spcBef>
              <a:spcAft>
                <a:spcPts val="0"/>
              </a:spcAft>
              <a:buNone/>
            </a:pPr>
            <a:r>
              <a:rPr lang="en"/>
              <a:t>Tested every .5  plus a control at 7 with four replicates each to make trends more significant</a:t>
            </a:r>
            <a:endParaRPr/>
          </a:p>
          <a:p>
            <a:pPr indent="0" lvl="0" marL="0">
              <a:spcBef>
                <a:spcPts val="0"/>
              </a:spcBef>
              <a:spcAft>
                <a:spcPts val="0"/>
              </a:spcAft>
              <a:buNone/>
            </a:pPr>
            <a:r>
              <a:rPr lang="en"/>
              <a:t>Let sit for longest possible time feasible within given lab time (1 hour, 40 minutes) to make the time as close to the time food sits in the stomach as possible (4-5 hours)</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 tried to pick the most “average” picture for each pH but that’s hard so feel free to replace any of them</a:t>
            </a:r>
            <a:endParaRPr/>
          </a:p>
          <a:p>
            <a:pPr indent="0" lvl="0" marL="0">
              <a:spcBef>
                <a:spcPts val="0"/>
              </a:spcBef>
              <a:spcAft>
                <a:spcPts val="0"/>
              </a:spcAft>
              <a:buNone/>
            </a:pPr>
            <a:r>
              <a:rPr lang="en"/>
              <a:t>Do you think we should put like average cell count and blob area next to each?</a:t>
            </a:r>
            <a:endParaRPr/>
          </a:p>
          <a:p>
            <a:pPr indent="0" lvl="0" marL="0">
              <a:spcBef>
                <a:spcPts val="0"/>
              </a:spcBef>
              <a:spcAft>
                <a:spcPts val="0"/>
              </a:spcAft>
              <a:buNone/>
            </a:pPr>
            <a:r>
              <a:rPr lang="en"/>
              <a:t>Count Avg.: 0.18 0.18 0.25 0.18 0.21 0.26</a:t>
            </a:r>
            <a:endParaRPr/>
          </a:p>
          <a:p>
            <a:pPr indent="0" lvl="0" marL="0">
              <a:spcBef>
                <a:spcPts val="0"/>
              </a:spcBef>
              <a:spcAft>
                <a:spcPts val="0"/>
              </a:spcAft>
              <a:buNone/>
            </a:pPr>
            <a:r>
              <a:rPr lang="en"/>
              <a:t>Area Avg.: 1455.55 5088.90 2533.34 10144.47 1955.56 2195.55</a:t>
            </a:r>
            <a:endParaRPr/>
          </a:p>
          <a:p>
            <a:pPr indent="0" lvl="0" marL="0">
              <a:spcBef>
                <a:spcPts val="0"/>
              </a:spcBef>
              <a:spcAft>
                <a:spcPts val="0"/>
              </a:spcAft>
              <a:buNone/>
            </a:pPr>
            <a:r>
              <a:rPr lang="en"/>
              <a:t>I worry it’ll get too cluttered by adding the numbers</a:t>
            </a:r>
            <a:endParaRPr/>
          </a:p>
          <a:p>
            <a:pPr indent="0" lvl="0" marL="0">
              <a:spcBef>
                <a:spcPts val="0"/>
              </a:spcBef>
              <a:spcAft>
                <a:spcPts val="0"/>
              </a:spcAft>
              <a:buNone/>
            </a:pPr>
            <a:r>
              <a:t/>
            </a:r>
            <a:endParaRPr/>
          </a:p>
          <a:p>
            <a:pPr indent="0" lvl="0" marL="0">
              <a:spcBef>
                <a:spcPts val="0"/>
              </a:spcBef>
              <a:spcAft>
                <a:spcPts val="0"/>
              </a:spcAft>
              <a:buNone/>
            </a:pPr>
            <a:r>
              <a:rPr lang="en"/>
              <a:t>Yeah, that’s what I was thinking as I saw the numbers get typed in... </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t>Low acyl areated best beads (define “best” @Tao lol) </a:t>
            </a:r>
            <a:endParaRPr sz="1200"/>
          </a:p>
          <a:p>
            <a:pPr indent="0" lvl="0" marL="0" rtl="0">
              <a:lnSpc>
                <a:spcPct val="100000"/>
              </a:lnSpc>
              <a:spcBef>
                <a:spcPts val="0"/>
              </a:spcBef>
              <a:spcAft>
                <a:spcPts val="0"/>
              </a:spcAft>
              <a:buNone/>
            </a:pPr>
            <a:r>
              <a:rPr lang="en" sz="1200"/>
              <a:t>The beads produced by the low acyl were the best shape. The beads were largely uniform in size and weren’t stringy. Mentioned on slide 5</a:t>
            </a:r>
            <a:endParaRPr sz="1200"/>
          </a:p>
          <a:p>
            <a:pPr indent="0" lvl="0" marL="0" rtl="0">
              <a:lnSpc>
                <a:spcPct val="100000"/>
              </a:lnSpc>
              <a:spcBef>
                <a:spcPts val="0"/>
              </a:spcBef>
              <a:spcAft>
                <a:spcPts val="0"/>
              </a:spcAft>
              <a:buNone/>
            </a:pPr>
            <a:r>
              <a:rPr lang="en" sz="1200"/>
              <a:t>Effect of pH on bioencapsulation method</a:t>
            </a:r>
            <a:endParaRPr sz="1200"/>
          </a:p>
          <a:p>
            <a:pPr indent="0" lvl="0" marL="0" rtl="0">
              <a:lnSpc>
                <a:spcPct val="100000"/>
              </a:lnSpc>
              <a:spcBef>
                <a:spcPts val="0"/>
              </a:spcBef>
              <a:spcAft>
                <a:spcPts val="0"/>
              </a:spcAft>
              <a:buNone/>
            </a:pPr>
            <a:r>
              <a:rPr lang="en" sz="1200"/>
              <a:t>Why did they blob together at lower pHs?</a:t>
            </a:r>
            <a:endParaRPr sz="1200"/>
          </a:p>
          <a:p>
            <a:pPr indent="0" lvl="0" marL="0" rtl="0">
              <a:lnSpc>
                <a:spcPct val="100000"/>
              </a:lnSpc>
              <a:spcBef>
                <a:spcPts val="0"/>
              </a:spcBef>
              <a:spcAft>
                <a:spcPts val="0"/>
              </a:spcAft>
              <a:buNone/>
            </a:pPr>
            <a:r>
              <a:rPr lang="en" sz="1200"/>
              <a:t>So ideally we want the cells to be in a matrix and not encapsulated like a pill, yes? So that would mean that we want the environment to be on the more neutral/basic side of the stomach pH thing to make the beads more effective? </a:t>
            </a:r>
            <a:endParaRPr sz="1200"/>
          </a:p>
          <a:p>
            <a:pPr indent="0" lvl="0" marL="0" rtl="0">
              <a:lnSpc>
                <a:spcPct val="100000"/>
              </a:lnSpc>
              <a:spcBef>
                <a:spcPts val="0"/>
              </a:spcBef>
              <a:spcAft>
                <a:spcPts val="0"/>
              </a:spcAft>
              <a:buNone/>
            </a:pPr>
            <a:r>
              <a:rPr lang="en" sz="1200"/>
              <a:t>I think we also have to comment on the R^2 values of our trends to talk about statistical significance? If we decide that we should recommend the pH with the highest clumps, then we could say that since the R^2 values didn’t indicate a strong correlation between pH and … we decided to take the highest area of clumps.</a:t>
            </a:r>
            <a:endParaRPr sz="1200"/>
          </a:p>
          <a:p>
            <a:pPr indent="0" lvl="0" marL="0" rtl="0">
              <a:lnSpc>
                <a:spcPct val="100000"/>
              </a:lnSpc>
              <a:spcBef>
                <a:spcPts val="0"/>
              </a:spcBef>
              <a:spcAft>
                <a:spcPts val="0"/>
              </a:spcAft>
              <a:buNone/>
            </a:pPr>
            <a:r>
              <a:t/>
            </a:r>
            <a:endParaRPr sz="1200"/>
          </a:p>
          <a:p>
            <a:pPr indent="0" lvl="0" marL="0">
              <a:spcBef>
                <a:spcPts val="0"/>
              </a:spcBef>
              <a:spcAft>
                <a:spcPts val="0"/>
              </a:spcAft>
              <a:buNone/>
            </a:pPr>
            <a:r>
              <a:rPr lang="en"/>
              <a:t>What sorts of factors affect the mixing/how well dispersed the cells are?</a:t>
            </a:r>
            <a:endParaRPr/>
          </a:p>
          <a:p>
            <a:pPr indent="0" lvl="0" marL="0">
              <a:spcBef>
                <a:spcPts val="0"/>
              </a:spcBef>
              <a:spcAft>
                <a:spcPts val="0"/>
              </a:spcAft>
              <a:buNone/>
            </a:pPr>
            <a:r>
              <a:rPr lang="en"/>
              <a:t>I’d say the time of addition of the cells affects the mixing process for sure. Maybe temperature? We had to put the cells in when it was cooled so that the cells wouldn’t die, so maybe it was too cool and it was already clumping, causing the clumpy matrices?</a:t>
            </a:r>
            <a:endParaRPr/>
          </a:p>
          <a:p>
            <a:pPr indent="0" lvl="0" marL="0">
              <a:spcBef>
                <a:spcPts val="0"/>
              </a:spcBef>
              <a:spcAft>
                <a:spcPts val="0"/>
              </a:spcAft>
              <a:buNone/>
            </a:pPr>
            <a:r>
              <a:rPr lang="en"/>
              <a:t>Why are there fewer cells than expected? What does this mean for the bead?</a:t>
            </a:r>
            <a:endParaRPr/>
          </a:p>
          <a:p>
            <a:pPr indent="0" lvl="0" marL="0">
              <a:spcBef>
                <a:spcPts val="0"/>
              </a:spcBef>
              <a:spcAft>
                <a:spcPts val="0"/>
              </a:spcAft>
              <a:buNone/>
            </a:pPr>
            <a:r>
              <a:rPr lang="en"/>
              <a:t> IDK why there were so few countable cells, though.   The very poor statistical significance of these results suggests kind of randomness here, but we do see a somewhat increasing trend with pH, which was what we kind of expected.  </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Two-sample t-test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 have to get ready for an RA banquet at 6.  Gotta go guys, I hope this was helpful?  I think we should focus primarily not on the actual trendlines we got from data, but those average cell counts compared to the control.  Very nice job on that.  It helps show that the encapsulation method does in fact protect cells to some extent.</a:t>
            </a:r>
            <a:endParaRPr/>
          </a:p>
          <a:p>
            <a:pPr indent="0" lvl="0" marL="0">
              <a:spcBef>
                <a:spcPts val="0"/>
              </a:spcBef>
              <a:spcAft>
                <a:spcPts val="0"/>
              </a:spcAft>
              <a:buNone/>
            </a:pPr>
            <a:r>
              <a:rPr lang="en"/>
              <a:t>It was great!! Have fun!</a:t>
            </a:r>
            <a:endParaRPr/>
          </a:p>
          <a:p>
            <a:pPr indent="0" lvl="0" marL="0">
              <a:spcBef>
                <a:spcPts val="0"/>
              </a:spcBef>
              <a:spcAft>
                <a:spcPts val="0"/>
              </a:spcAft>
              <a:buNone/>
            </a:pPr>
            <a:r>
              <a:rPr lang="en"/>
              <a:t>I agree.</a:t>
            </a:r>
            <a:endParaRPr/>
          </a:p>
          <a:p>
            <a:pPr indent="0" lvl="0" marL="0">
              <a:spcBef>
                <a:spcPts val="0"/>
              </a:spcBef>
              <a:spcAft>
                <a:spcPts val="0"/>
              </a:spcAft>
              <a:buNone/>
            </a:pPr>
            <a:r>
              <a:rPr lang="en"/>
              <a:t>We can discuss more tonight! Enjoy your banquet!</a:t>
            </a:r>
            <a:endParaRPr/>
          </a:p>
          <a:p>
            <a:pPr indent="0" lvl="0" marL="0">
              <a:spcBef>
                <a:spcPts val="0"/>
              </a:spcBef>
              <a:spcAft>
                <a:spcPts val="0"/>
              </a:spcAft>
              <a:buNone/>
            </a:pPr>
            <a:r>
              <a:t/>
            </a:r>
            <a:endParaRPr/>
          </a:p>
          <a:p>
            <a:pPr indent="0" lvl="0" marL="0">
              <a:spcBef>
                <a:spcPts val="0"/>
              </a:spcBef>
              <a:spcAft>
                <a:spcPts val="0"/>
              </a:spcAft>
              <a:buNone/>
            </a:pPr>
            <a:r>
              <a:rPr lang="en"/>
              <a:t>I think we need to come up with some explanations for why we saw these effects, like Samira said about the clumping because even if we don’t include it in our presentation, I feel certain they will ask about it in the questions section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Probably good to have this slide here? OK gtg. </a:t>
            </a:r>
            <a:endParaRPr/>
          </a:p>
          <a:p>
            <a:pPr indent="0" lvl="0" marL="0">
              <a:spcBef>
                <a:spcPts val="0"/>
              </a:spcBef>
              <a:spcAft>
                <a:spcPts val="0"/>
              </a:spcAft>
              <a:buNone/>
            </a:pPr>
            <a:r>
              <a:rPr lang="en"/>
              <a:t>K byeee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Shape 11"/>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Shape 1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Shape 55"/>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Shape 56"/>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Shape 15"/>
          <p:cNvSpPr/>
          <p:nvPr/>
        </p:nvSpPr>
        <p:spPr>
          <a:xfrm>
            <a:off x="0" y="48099"/>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Shape 17"/>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Shape 23"/>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Shape 2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Shape 29"/>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Shape 39"/>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Shape 47"/>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Shape 48"/>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Shape 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Effects of Acidic Environments on Xanthan-Gellan Gum Bioencapsulation</a:t>
            </a:r>
            <a:endParaRPr/>
          </a:p>
        </p:txBody>
      </p:sp>
      <p:sp>
        <p:nvSpPr>
          <p:cNvPr id="65" name="Shape 65"/>
          <p:cNvSpPr txBox="1"/>
          <p:nvPr>
            <p:ph idx="1" type="subTitle"/>
          </p:nvPr>
        </p:nvSpPr>
        <p:spPr>
          <a:xfrm>
            <a:off x="366050" y="2291785"/>
            <a:ext cx="4242600" cy="738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Kathryn Atherton, Matt Muskat, Alex Smith, &amp; Holly Spiritoso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Acknowledgements &amp; References </a:t>
            </a:r>
            <a:endParaRPr/>
          </a:p>
        </p:txBody>
      </p:sp>
      <p:sp>
        <p:nvSpPr>
          <p:cNvPr id="178" name="Shape 178"/>
          <p:cNvSpPr txBox="1"/>
          <p:nvPr>
            <p:ph idx="1" type="body"/>
          </p:nvPr>
        </p:nvSpPr>
        <p:spPr>
          <a:xfrm>
            <a:off x="4622300" y="344400"/>
            <a:ext cx="4166400" cy="409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666666"/>
                </a:solidFill>
                <a:highlight>
                  <a:schemeClr val="lt1"/>
                </a:highlight>
              </a:rPr>
              <a:t>Banerjee, S., and S. Bhattacharya. 2012. 'Food gels: gelling process and new applications', Crit Rev Food Sci Nutr, 52: 334-46. </a:t>
            </a:r>
            <a:endParaRPr sz="1200">
              <a:solidFill>
                <a:srgbClr val="666666"/>
              </a:solidFill>
              <a:highlight>
                <a:schemeClr val="lt1"/>
              </a:highlight>
            </a:endParaRPr>
          </a:p>
          <a:p>
            <a:pPr indent="0" lvl="0" marL="0" rtl="0">
              <a:spcBef>
                <a:spcPts val="0"/>
              </a:spcBef>
              <a:spcAft>
                <a:spcPts val="0"/>
              </a:spcAft>
              <a:buNone/>
            </a:pPr>
            <a:r>
              <a:t/>
            </a:r>
            <a:endParaRPr sz="1200">
              <a:solidFill>
                <a:srgbClr val="666666"/>
              </a:solidFill>
              <a:highlight>
                <a:schemeClr val="lt1"/>
              </a:highlight>
            </a:endParaRPr>
          </a:p>
          <a:p>
            <a:pPr indent="0" lvl="0" marL="0" rtl="0">
              <a:spcBef>
                <a:spcPts val="0"/>
              </a:spcBef>
              <a:spcAft>
                <a:spcPts val="0"/>
              </a:spcAft>
              <a:buNone/>
            </a:pPr>
            <a:r>
              <a:rPr lang="en" sz="1200">
                <a:solidFill>
                  <a:srgbClr val="666666"/>
                </a:solidFill>
                <a:highlight>
                  <a:schemeClr val="lt1"/>
                </a:highlight>
              </a:rPr>
              <a:t>Burgain, J., C. Gaiani, M. Linder, and J. Scher. 2011. 'Encapsulation of probiotic living cells: From laboratory scale to industrial applications', Journal of Food Engineering, 104: 467-83. </a:t>
            </a:r>
            <a:endParaRPr sz="1200">
              <a:solidFill>
                <a:srgbClr val="666666"/>
              </a:solidFill>
              <a:highlight>
                <a:schemeClr val="lt1"/>
              </a:highlight>
            </a:endParaRPr>
          </a:p>
          <a:p>
            <a:pPr indent="0" lvl="0" marL="0" rtl="0">
              <a:spcBef>
                <a:spcPts val="0"/>
              </a:spcBef>
              <a:spcAft>
                <a:spcPts val="0"/>
              </a:spcAft>
              <a:buNone/>
            </a:pPr>
            <a:r>
              <a:t/>
            </a:r>
            <a:endParaRPr sz="1200">
              <a:solidFill>
                <a:srgbClr val="666666"/>
              </a:solidFill>
              <a:highlight>
                <a:schemeClr val="lt1"/>
              </a:highlight>
            </a:endParaRPr>
          </a:p>
          <a:p>
            <a:pPr indent="0" lvl="0" marL="0" rtl="0">
              <a:spcBef>
                <a:spcPts val="0"/>
              </a:spcBef>
              <a:spcAft>
                <a:spcPts val="0"/>
              </a:spcAft>
              <a:buNone/>
            </a:pPr>
            <a:r>
              <a:rPr lang="en" sz="1200">
                <a:solidFill>
                  <a:srgbClr val="666666"/>
                </a:solidFill>
                <a:highlight>
                  <a:schemeClr val="lt1"/>
                </a:highlight>
              </a:rPr>
              <a:t>Jaroch, D., E. McLamore, W. Zhang, J. Shi, J. Garland, M. K. Banks, D. M. Porterfield, and J. L. Rickus. 2011. 'Cell-mediated deposition of porous silica on bacterial biofilms', Biotechnol Bioeng, 108: 2249-60. </a:t>
            </a:r>
            <a:endParaRPr sz="1200">
              <a:solidFill>
                <a:srgbClr val="666666"/>
              </a:solidFill>
              <a:highlight>
                <a:schemeClr val="lt1"/>
              </a:highlight>
            </a:endParaRPr>
          </a:p>
          <a:p>
            <a:pPr indent="0" lvl="0" marL="0" rtl="0">
              <a:spcBef>
                <a:spcPts val="0"/>
              </a:spcBef>
              <a:spcAft>
                <a:spcPts val="0"/>
              </a:spcAft>
              <a:buNone/>
            </a:pPr>
            <a:r>
              <a:t/>
            </a:r>
            <a:endParaRPr sz="1200">
              <a:solidFill>
                <a:srgbClr val="666666"/>
              </a:solidFill>
              <a:highlight>
                <a:schemeClr val="lt1"/>
              </a:highlight>
            </a:endParaRPr>
          </a:p>
          <a:p>
            <a:pPr indent="0" lvl="0" marL="0" rtl="0">
              <a:spcBef>
                <a:spcPts val="0"/>
              </a:spcBef>
              <a:spcAft>
                <a:spcPts val="0"/>
              </a:spcAft>
              <a:buNone/>
            </a:pPr>
            <a:r>
              <a:rPr lang="en" sz="1200">
                <a:solidFill>
                  <a:srgbClr val="666666"/>
                </a:solidFill>
                <a:highlight>
                  <a:schemeClr val="lt1"/>
                </a:highlight>
              </a:rPr>
              <a:t>"KelcoGel gellan gum book." In. 2007. edited by CPKelco.</a:t>
            </a:r>
            <a:endParaRPr sz="1200">
              <a:solidFill>
                <a:srgbClr val="666666"/>
              </a:solidFill>
              <a:highlight>
                <a:schemeClr val="lt1"/>
              </a:highlight>
            </a:endParaRPr>
          </a:p>
          <a:p>
            <a:pPr indent="0" lvl="0" marL="0" rtl="0">
              <a:spcBef>
                <a:spcPts val="0"/>
              </a:spcBef>
              <a:spcAft>
                <a:spcPts val="0"/>
              </a:spcAft>
              <a:buNone/>
            </a:pPr>
            <a:r>
              <a:t/>
            </a:r>
            <a:endParaRPr sz="1200">
              <a:solidFill>
                <a:srgbClr val="666666"/>
              </a:solidFill>
              <a:highlight>
                <a:schemeClr val="lt1"/>
              </a:highlight>
            </a:endParaRPr>
          </a:p>
          <a:p>
            <a:pPr indent="0" lvl="0" marL="0" rtl="0">
              <a:spcBef>
                <a:spcPts val="0"/>
              </a:spcBef>
              <a:spcAft>
                <a:spcPts val="0"/>
              </a:spcAft>
              <a:buNone/>
            </a:pPr>
            <a:r>
              <a:rPr lang="en" sz="1200">
                <a:solidFill>
                  <a:srgbClr val="666666"/>
                </a:solidFill>
                <a:highlight>
                  <a:schemeClr val="lt1"/>
                </a:highlight>
              </a:rPr>
              <a:t>Sun, W., &amp; Griffiths, M. W. (2000). Survival of bifidobacteria in yogurt and simulated gastric juice following immobilization in gellan–xanthan beads. </a:t>
            </a:r>
            <a:r>
              <a:rPr i="1" lang="en" sz="1200">
                <a:solidFill>
                  <a:srgbClr val="666666"/>
                </a:solidFill>
                <a:highlight>
                  <a:schemeClr val="lt1"/>
                </a:highlight>
              </a:rPr>
              <a:t>International Journal of Food Microbiology,61</a:t>
            </a:r>
            <a:r>
              <a:rPr lang="en" sz="1200">
                <a:solidFill>
                  <a:srgbClr val="666666"/>
                </a:solidFill>
                <a:highlight>
                  <a:schemeClr val="lt1"/>
                </a:highlight>
              </a:rPr>
              <a:t>(1), 17-25. doi:10.1016/s0168-1605(00)00327-5</a:t>
            </a:r>
            <a:endParaRPr sz="1200">
              <a:solidFill>
                <a:srgbClr val="666666"/>
              </a:solidFill>
            </a:endParaRPr>
          </a:p>
          <a:p>
            <a:pPr indent="0" lvl="0" marL="0">
              <a:spcBef>
                <a:spcPts val="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Bioencapsulation allows for the protection of biological products until they reach their target destination</a:t>
            </a:r>
            <a:endParaRPr/>
          </a:p>
        </p:txBody>
      </p:sp>
      <p:sp>
        <p:nvSpPr>
          <p:cNvPr id="71" name="Shape 7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Medium used to deliver bacteria to GI tract </a:t>
            </a:r>
            <a:endParaRPr sz="1400"/>
          </a:p>
          <a:p>
            <a:pPr indent="-317500" lvl="0" marL="457200" rtl="0">
              <a:spcBef>
                <a:spcPts val="0"/>
              </a:spcBef>
              <a:spcAft>
                <a:spcPts val="0"/>
              </a:spcAft>
              <a:buSzPts val="1400"/>
              <a:buChar char="●"/>
            </a:pPr>
            <a:r>
              <a:rPr lang="en" sz="1400"/>
              <a:t>Must withstand conditions of stomach in order to reach intestines</a:t>
            </a:r>
            <a:endParaRPr sz="1400"/>
          </a:p>
          <a:p>
            <a:pPr indent="-317500" lvl="0" marL="457200" rtl="0">
              <a:spcBef>
                <a:spcPts val="0"/>
              </a:spcBef>
              <a:spcAft>
                <a:spcPts val="0"/>
              </a:spcAft>
              <a:buSzPts val="1400"/>
              <a:buChar char="●"/>
            </a:pPr>
            <a:r>
              <a:rPr lang="en" sz="1400"/>
              <a:t>Xanthan-gellan gum combination ideal due to acidic resistance, use of calcium ions for stability</a:t>
            </a:r>
            <a:endParaRPr sz="1400"/>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sz="1800"/>
              <a:t>Experimental goals</a:t>
            </a:r>
            <a:endParaRPr sz="1800"/>
          </a:p>
          <a:p>
            <a:pPr indent="-317500" lvl="1" marL="914400" rtl="0">
              <a:spcBef>
                <a:spcPts val="0"/>
              </a:spcBef>
              <a:spcAft>
                <a:spcPts val="0"/>
              </a:spcAft>
              <a:buSzPts val="1400"/>
              <a:buChar char="○"/>
            </a:pPr>
            <a:r>
              <a:rPr lang="en" sz="1400"/>
              <a:t>D</a:t>
            </a:r>
            <a:r>
              <a:rPr lang="en" sz="1400"/>
              <a:t>etermine the type of gel which forms the best beads</a:t>
            </a:r>
            <a:endParaRPr sz="1400"/>
          </a:p>
          <a:p>
            <a:pPr indent="-317500" lvl="1" marL="914400" rtl="0">
              <a:spcBef>
                <a:spcPts val="0"/>
              </a:spcBef>
              <a:spcAft>
                <a:spcPts val="0"/>
              </a:spcAft>
              <a:buSzPts val="1400"/>
              <a:buChar char="○"/>
            </a:pPr>
            <a:r>
              <a:rPr lang="en" sz="1400"/>
              <a:t>Determine whether these beads protect their contents from the range of pHs found in the stomach environment </a:t>
            </a:r>
            <a:endParaRPr sz="1400"/>
          </a:p>
          <a:p>
            <a:pPr indent="0" lvl="0" marL="0">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3595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Experimental Procedure &amp; Design</a:t>
            </a:r>
            <a:endParaRPr/>
          </a:p>
        </p:txBody>
      </p:sp>
      <p:grpSp>
        <p:nvGrpSpPr>
          <p:cNvPr id="77" name="Shape 77"/>
          <p:cNvGrpSpPr/>
          <p:nvPr/>
        </p:nvGrpSpPr>
        <p:grpSpPr>
          <a:xfrm>
            <a:off x="102975" y="1424439"/>
            <a:ext cx="2726700" cy="2938373"/>
            <a:chOff x="0" y="1189989"/>
            <a:chExt cx="2726700" cy="2938373"/>
          </a:xfrm>
        </p:grpSpPr>
        <p:sp>
          <p:nvSpPr>
            <p:cNvPr id="78" name="Shape 78"/>
            <p:cNvSpPr/>
            <p:nvPr/>
          </p:nvSpPr>
          <p:spPr>
            <a:xfrm>
              <a:off x="0" y="1189989"/>
              <a:ext cx="2726700" cy="669000"/>
            </a:xfrm>
            <a:prstGeom prst="homePlate">
              <a:avLst>
                <a:gd fmla="val 50000" name="adj"/>
              </a:avLst>
            </a:prstGeom>
            <a:solidFill>
              <a:srgbClr val="155B54"/>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chemeClr val="lt1"/>
                  </a:solidFill>
                  <a:latin typeface="Roboto"/>
                  <a:ea typeface="Roboto"/>
                  <a:cs typeface="Roboto"/>
                  <a:sym typeface="Roboto"/>
                </a:rPr>
                <a:t>Create Four Different Gel Mixtures</a:t>
              </a:r>
              <a:endParaRPr>
                <a:solidFill>
                  <a:srgbClr val="FFFFFF"/>
                </a:solidFill>
                <a:latin typeface="Roboto"/>
                <a:ea typeface="Roboto"/>
                <a:cs typeface="Roboto"/>
                <a:sym typeface="Roboto"/>
              </a:endParaRPr>
            </a:p>
          </p:txBody>
        </p:sp>
        <p:sp>
          <p:nvSpPr>
            <p:cNvPr id="79" name="Shape 79"/>
            <p:cNvSpPr txBox="1"/>
            <p:nvPr/>
          </p:nvSpPr>
          <p:spPr>
            <a:xfrm>
              <a:off x="0" y="1512663"/>
              <a:ext cx="2541300" cy="2615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300">
                <a:solidFill>
                  <a:schemeClr val="dk2"/>
                </a:solidFill>
                <a:latin typeface="Roboto"/>
                <a:ea typeface="Roboto"/>
                <a:cs typeface="Roboto"/>
                <a:sym typeface="Roboto"/>
              </a:endParaRPr>
            </a:p>
            <a:p>
              <a:pPr indent="-311150" lvl="0" marL="457200" rtl="0">
                <a:lnSpc>
                  <a:spcPct val="150000"/>
                </a:lnSpc>
                <a:spcBef>
                  <a:spcPts val="1600"/>
                </a:spcBef>
                <a:spcAft>
                  <a:spcPts val="0"/>
                </a:spcAft>
                <a:buClr>
                  <a:schemeClr val="dk2"/>
                </a:buClr>
                <a:buSzPts val="1300"/>
                <a:buFont typeface="Roboto"/>
                <a:buChar char="●"/>
              </a:pPr>
              <a:r>
                <a:rPr lang="en" sz="1300">
                  <a:solidFill>
                    <a:schemeClr val="dk2"/>
                  </a:solidFill>
                  <a:latin typeface="Roboto"/>
                  <a:ea typeface="Roboto"/>
                  <a:cs typeface="Roboto"/>
                  <a:sym typeface="Roboto"/>
                </a:rPr>
                <a:t>1%xanthan </a:t>
              </a:r>
              <a:endParaRPr sz="1300">
                <a:solidFill>
                  <a:schemeClr val="dk2"/>
                </a:solidFill>
                <a:latin typeface="Roboto"/>
                <a:ea typeface="Roboto"/>
                <a:cs typeface="Roboto"/>
                <a:sym typeface="Roboto"/>
              </a:endParaRPr>
            </a:p>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0.75%gellan high acyl </a:t>
              </a:r>
              <a:endParaRPr sz="1300">
                <a:solidFill>
                  <a:schemeClr val="dk2"/>
                </a:solidFill>
                <a:latin typeface="Roboto"/>
                <a:ea typeface="Roboto"/>
                <a:cs typeface="Roboto"/>
                <a:sym typeface="Roboto"/>
              </a:endParaRPr>
            </a:p>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0.75% gellan (high acyl)/ 1% xanthan, </a:t>
              </a:r>
              <a:endParaRPr sz="1300">
                <a:solidFill>
                  <a:schemeClr val="dk2"/>
                </a:solidFill>
                <a:latin typeface="Roboto"/>
                <a:ea typeface="Roboto"/>
                <a:cs typeface="Roboto"/>
                <a:sym typeface="Roboto"/>
              </a:endParaRPr>
            </a:p>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0.75% gellan (low acyl) /1% xanthan </a:t>
              </a:r>
              <a:endParaRPr sz="1300">
                <a:solidFill>
                  <a:schemeClr val="dk2"/>
                </a:solidFill>
                <a:latin typeface="Roboto"/>
                <a:ea typeface="Roboto"/>
                <a:cs typeface="Roboto"/>
                <a:sym typeface="Roboto"/>
              </a:endParaRPr>
            </a:p>
            <a:p>
              <a:pPr indent="0" lvl="0" marL="0" rtl="0">
                <a:lnSpc>
                  <a:spcPct val="115000"/>
                </a:lnSpc>
                <a:spcBef>
                  <a:spcPts val="1600"/>
                </a:spcBef>
                <a:spcAft>
                  <a:spcPts val="0"/>
                </a:spcAft>
                <a:buNone/>
              </a:pPr>
              <a:r>
                <a:t/>
              </a:r>
              <a:endParaRPr sz="1200">
                <a:solidFill>
                  <a:srgbClr val="666666"/>
                </a:solidFill>
                <a:latin typeface="Roboto"/>
                <a:ea typeface="Roboto"/>
                <a:cs typeface="Roboto"/>
                <a:sym typeface="Roboto"/>
              </a:endParaRPr>
            </a:p>
            <a:p>
              <a:pPr indent="0" lvl="0" marL="0" rtl="0">
                <a:lnSpc>
                  <a:spcPct val="115000"/>
                </a:lnSpc>
                <a:spcBef>
                  <a:spcPts val="0"/>
                </a:spcBef>
                <a:spcAft>
                  <a:spcPts val="0"/>
                </a:spcAft>
                <a:buNone/>
              </a:pPr>
              <a:r>
                <a:t/>
              </a:r>
              <a:endParaRPr sz="1200">
                <a:solidFill>
                  <a:srgbClr val="666666"/>
                </a:solidFill>
                <a:latin typeface="Roboto"/>
                <a:ea typeface="Roboto"/>
                <a:cs typeface="Roboto"/>
                <a:sym typeface="Roboto"/>
              </a:endParaRPr>
            </a:p>
            <a:p>
              <a:pPr indent="0" lvl="0" marL="0" rtl="0">
                <a:lnSpc>
                  <a:spcPct val="115000"/>
                </a:lnSpc>
                <a:spcBef>
                  <a:spcPts val="1600"/>
                </a:spcBef>
                <a:spcAft>
                  <a:spcPts val="0"/>
                </a:spcAft>
                <a:buNone/>
              </a:pPr>
              <a:r>
                <a:t/>
              </a:r>
              <a:endParaRPr sz="1200">
                <a:solidFill>
                  <a:schemeClr val="dk2"/>
                </a:solidFill>
                <a:latin typeface="Roboto"/>
                <a:ea typeface="Roboto"/>
                <a:cs typeface="Roboto"/>
                <a:sym typeface="Roboto"/>
              </a:endParaRPr>
            </a:p>
            <a:p>
              <a:pPr indent="0" lvl="0" marL="0" rtl="0">
                <a:lnSpc>
                  <a:spcPct val="115000"/>
                </a:lnSpc>
                <a:spcBef>
                  <a:spcPts val="1600"/>
                </a:spcBef>
                <a:spcAft>
                  <a:spcPts val="1600"/>
                </a:spcAft>
                <a:buNone/>
              </a:pPr>
              <a:r>
                <a:t/>
              </a:r>
              <a:endParaRPr sz="1200">
                <a:latin typeface="Roboto"/>
                <a:ea typeface="Roboto"/>
                <a:cs typeface="Roboto"/>
                <a:sym typeface="Roboto"/>
              </a:endParaRPr>
            </a:p>
          </p:txBody>
        </p:sp>
      </p:grpSp>
      <p:grpSp>
        <p:nvGrpSpPr>
          <p:cNvPr id="80" name="Shape 80"/>
          <p:cNvGrpSpPr/>
          <p:nvPr/>
        </p:nvGrpSpPr>
        <p:grpSpPr>
          <a:xfrm>
            <a:off x="2366400" y="1424225"/>
            <a:ext cx="2541300" cy="3049375"/>
            <a:chOff x="2263425" y="1189775"/>
            <a:chExt cx="2541300" cy="3049375"/>
          </a:xfrm>
        </p:grpSpPr>
        <p:sp>
          <p:nvSpPr>
            <p:cNvPr id="81" name="Shape 81"/>
            <p:cNvSpPr/>
            <p:nvPr/>
          </p:nvSpPr>
          <p:spPr>
            <a:xfrm>
              <a:off x="2263425" y="1189775"/>
              <a:ext cx="2541300" cy="669000"/>
            </a:xfrm>
            <a:prstGeom prst="chevron">
              <a:avLst>
                <a:gd fmla="val 50000" name="adj"/>
              </a:avLst>
            </a:prstGeom>
            <a:solidFill>
              <a:srgbClr val="1B786E"/>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chemeClr val="lt1"/>
                  </a:solidFill>
                  <a:latin typeface="Roboto"/>
                  <a:ea typeface="Roboto"/>
                  <a:cs typeface="Roboto"/>
                  <a:sym typeface="Roboto"/>
                </a:rPr>
                <a:t>Test the Beads of Each Gel</a:t>
              </a:r>
              <a:endParaRPr>
                <a:solidFill>
                  <a:srgbClr val="FFFFFF"/>
                </a:solidFill>
                <a:latin typeface="Roboto"/>
                <a:ea typeface="Roboto"/>
                <a:cs typeface="Roboto"/>
                <a:sym typeface="Roboto"/>
              </a:endParaRPr>
            </a:p>
          </p:txBody>
        </p:sp>
        <p:sp>
          <p:nvSpPr>
            <p:cNvPr id="82" name="Shape 82"/>
            <p:cNvSpPr txBox="1"/>
            <p:nvPr/>
          </p:nvSpPr>
          <p:spPr>
            <a:xfrm>
              <a:off x="2396875" y="1623450"/>
              <a:ext cx="2089800" cy="26157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1300">
                <a:solidFill>
                  <a:srgbClr val="666666"/>
                </a:solidFill>
                <a:latin typeface="Roboto"/>
                <a:ea typeface="Roboto"/>
                <a:cs typeface="Roboto"/>
                <a:sym typeface="Roboto"/>
              </a:endParaRPr>
            </a:p>
            <a:p>
              <a:pPr indent="-311150" lvl="0" marL="457200" rtl="0">
                <a:lnSpc>
                  <a:spcPct val="150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Note any important characteristics of each bead </a:t>
              </a:r>
              <a:endParaRPr sz="1300">
                <a:solidFill>
                  <a:srgbClr val="666666"/>
                </a:solidFill>
                <a:latin typeface="Roboto"/>
                <a:ea typeface="Roboto"/>
                <a:cs typeface="Roboto"/>
                <a:sym typeface="Roboto"/>
              </a:endParaRPr>
            </a:p>
            <a:p>
              <a:pPr indent="-311150" lvl="0" marL="457200" rtl="0">
                <a:lnSpc>
                  <a:spcPct val="150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Determine which bead holds shape the best and can encapsulate the </a:t>
              </a:r>
              <a:r>
                <a:rPr i="1" lang="en" sz="1300">
                  <a:solidFill>
                    <a:srgbClr val="666666"/>
                  </a:solidFill>
                  <a:latin typeface="Roboto"/>
                  <a:ea typeface="Roboto"/>
                  <a:cs typeface="Roboto"/>
                  <a:sym typeface="Roboto"/>
                </a:rPr>
                <a:t>E. coli</a:t>
              </a:r>
              <a:endParaRPr i="1" sz="1300">
                <a:solidFill>
                  <a:srgbClr val="666666"/>
                </a:solidFill>
                <a:latin typeface="Roboto"/>
                <a:ea typeface="Roboto"/>
                <a:cs typeface="Roboto"/>
                <a:sym typeface="Roboto"/>
              </a:endParaRPr>
            </a:p>
          </p:txBody>
        </p:sp>
      </p:grpSp>
      <p:grpSp>
        <p:nvGrpSpPr>
          <p:cNvPr id="83" name="Shape 83"/>
          <p:cNvGrpSpPr/>
          <p:nvPr/>
        </p:nvGrpSpPr>
        <p:grpSpPr>
          <a:xfrm>
            <a:off x="4432949" y="1424338"/>
            <a:ext cx="2541300" cy="3335125"/>
            <a:chOff x="4329974" y="1189775"/>
            <a:chExt cx="2541300" cy="3335125"/>
          </a:xfrm>
        </p:grpSpPr>
        <p:sp>
          <p:nvSpPr>
            <p:cNvPr id="84" name="Shape 84"/>
            <p:cNvSpPr/>
            <p:nvPr/>
          </p:nvSpPr>
          <p:spPr>
            <a:xfrm>
              <a:off x="4329974" y="1189775"/>
              <a:ext cx="2541300" cy="669000"/>
            </a:xfrm>
            <a:prstGeom prst="chevron">
              <a:avLst>
                <a:gd fmla="val 50000" name="adj"/>
              </a:avLst>
            </a:prstGeom>
            <a:solidFill>
              <a:srgbClr val="1D7E74"/>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chemeClr val="lt1"/>
                  </a:solidFill>
                  <a:latin typeface="Roboto"/>
                  <a:ea typeface="Roboto"/>
                  <a:cs typeface="Roboto"/>
                  <a:sym typeface="Roboto"/>
                </a:rPr>
                <a:t>Test Low Acyl Gel with </a:t>
              </a:r>
              <a:r>
                <a:rPr i="1" lang="en">
                  <a:solidFill>
                    <a:schemeClr val="lt1"/>
                  </a:solidFill>
                  <a:latin typeface="Roboto"/>
                  <a:ea typeface="Roboto"/>
                  <a:cs typeface="Roboto"/>
                  <a:sym typeface="Roboto"/>
                </a:rPr>
                <a:t>E. coli</a:t>
              </a:r>
              <a:endParaRPr i="1">
                <a:solidFill>
                  <a:srgbClr val="FFFFFF"/>
                </a:solidFill>
                <a:latin typeface="Roboto"/>
                <a:ea typeface="Roboto"/>
                <a:cs typeface="Roboto"/>
                <a:sym typeface="Roboto"/>
              </a:endParaRPr>
            </a:p>
          </p:txBody>
        </p:sp>
        <p:sp>
          <p:nvSpPr>
            <p:cNvPr id="85" name="Shape 85"/>
            <p:cNvSpPr txBox="1"/>
            <p:nvPr/>
          </p:nvSpPr>
          <p:spPr>
            <a:xfrm>
              <a:off x="4605978" y="1909200"/>
              <a:ext cx="1905000" cy="2615700"/>
            </a:xfrm>
            <a:prstGeom prst="rect">
              <a:avLst/>
            </a:prstGeom>
            <a:noFill/>
            <a:ln>
              <a:noFill/>
            </a:ln>
          </p:spPr>
          <p:txBody>
            <a:bodyPr anchorCtr="0" anchor="t" bIns="91425" lIns="91425" spcFirstLastPara="1" rIns="91425" wrap="square" tIns="91425">
              <a:noAutofit/>
            </a:bodyPr>
            <a:lstStyle/>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Test if the beads can protect the </a:t>
              </a:r>
              <a:r>
                <a:rPr i="1" lang="en" sz="1300">
                  <a:solidFill>
                    <a:schemeClr val="dk2"/>
                  </a:solidFill>
                  <a:latin typeface="Roboto"/>
                  <a:ea typeface="Roboto"/>
                  <a:cs typeface="Roboto"/>
                  <a:sym typeface="Roboto"/>
                </a:rPr>
                <a:t>E. coli</a:t>
              </a:r>
              <a:r>
                <a:rPr lang="en" sz="1300">
                  <a:solidFill>
                    <a:schemeClr val="dk2"/>
                  </a:solidFill>
                  <a:latin typeface="Roboto"/>
                  <a:ea typeface="Roboto"/>
                  <a:cs typeface="Roboto"/>
                  <a:sym typeface="Roboto"/>
                </a:rPr>
                <a:t> in the stomach </a:t>
              </a:r>
              <a:endParaRPr sz="1300">
                <a:solidFill>
                  <a:schemeClr val="dk2"/>
                </a:solidFill>
                <a:latin typeface="Roboto"/>
                <a:ea typeface="Roboto"/>
                <a:cs typeface="Roboto"/>
                <a:sym typeface="Roboto"/>
              </a:endParaRPr>
            </a:p>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Use the average range of pH in the stomach (1.5-3.5)</a:t>
              </a:r>
              <a:endParaRPr sz="1300">
                <a:solidFill>
                  <a:schemeClr val="dk2"/>
                </a:solidFill>
                <a:latin typeface="Roboto"/>
                <a:ea typeface="Roboto"/>
                <a:cs typeface="Roboto"/>
                <a:sym typeface="Roboto"/>
              </a:endParaRPr>
            </a:p>
            <a:p>
              <a:pPr indent="0" lvl="0" marL="0" rtl="0">
                <a:lnSpc>
                  <a:spcPct val="150000"/>
                </a:lnSpc>
                <a:spcBef>
                  <a:spcPts val="1600"/>
                </a:spcBef>
                <a:spcAft>
                  <a:spcPts val="0"/>
                </a:spcAft>
                <a:buNone/>
              </a:pPr>
              <a:r>
                <a:t/>
              </a:r>
              <a:endParaRPr sz="1200">
                <a:solidFill>
                  <a:schemeClr val="dk2"/>
                </a:solidFill>
                <a:latin typeface="Roboto"/>
                <a:ea typeface="Roboto"/>
                <a:cs typeface="Roboto"/>
                <a:sym typeface="Roboto"/>
              </a:endParaRPr>
            </a:p>
            <a:p>
              <a:pPr indent="0" lvl="0" marL="0" rtl="0">
                <a:lnSpc>
                  <a:spcPct val="115000"/>
                </a:lnSpc>
                <a:spcBef>
                  <a:spcPts val="1600"/>
                </a:spcBef>
                <a:spcAft>
                  <a:spcPts val="1600"/>
                </a:spcAft>
                <a:buNone/>
              </a:pPr>
              <a:r>
                <a:t/>
              </a:r>
              <a:endParaRPr sz="1200">
                <a:latin typeface="Roboto"/>
                <a:ea typeface="Roboto"/>
                <a:cs typeface="Roboto"/>
                <a:sym typeface="Roboto"/>
              </a:endParaRPr>
            </a:p>
          </p:txBody>
        </p:sp>
      </p:grpSp>
      <p:grpSp>
        <p:nvGrpSpPr>
          <p:cNvPr id="86" name="Shape 86"/>
          <p:cNvGrpSpPr/>
          <p:nvPr/>
        </p:nvGrpSpPr>
        <p:grpSpPr>
          <a:xfrm>
            <a:off x="6499714" y="1424225"/>
            <a:ext cx="2541300" cy="2938588"/>
            <a:chOff x="6396739" y="1189775"/>
            <a:chExt cx="2541300" cy="2938588"/>
          </a:xfrm>
        </p:grpSpPr>
        <p:sp>
          <p:nvSpPr>
            <p:cNvPr id="87" name="Shape 87"/>
            <p:cNvSpPr/>
            <p:nvPr/>
          </p:nvSpPr>
          <p:spPr>
            <a:xfrm>
              <a:off x="6396739" y="1189775"/>
              <a:ext cx="2541300" cy="669000"/>
            </a:xfrm>
            <a:prstGeom prst="chevron">
              <a:avLst>
                <a:gd fmla="val 50000" name="adj"/>
              </a:avLst>
            </a:prstGeom>
            <a:solidFill>
              <a:srgbClr val="1F887E"/>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Determine </a:t>
              </a:r>
              <a:r>
                <a:rPr i="1" lang="en">
                  <a:solidFill>
                    <a:srgbClr val="FFFFFF"/>
                  </a:solidFill>
                  <a:latin typeface="Roboto"/>
                  <a:ea typeface="Roboto"/>
                  <a:cs typeface="Roboto"/>
                  <a:sym typeface="Roboto"/>
                </a:rPr>
                <a:t>E. coli </a:t>
              </a:r>
              <a:r>
                <a:rPr lang="en">
                  <a:solidFill>
                    <a:srgbClr val="FFFFFF"/>
                  </a:solidFill>
                  <a:latin typeface="Roboto"/>
                  <a:ea typeface="Roboto"/>
                  <a:cs typeface="Roboto"/>
                  <a:sym typeface="Roboto"/>
                </a:rPr>
                <a:t>Cell Density </a:t>
              </a:r>
              <a:endParaRPr>
                <a:solidFill>
                  <a:srgbClr val="FFFFFF"/>
                </a:solidFill>
                <a:latin typeface="Roboto"/>
                <a:ea typeface="Roboto"/>
                <a:cs typeface="Roboto"/>
                <a:sym typeface="Roboto"/>
              </a:endParaRPr>
            </a:p>
          </p:txBody>
        </p:sp>
        <p:sp>
          <p:nvSpPr>
            <p:cNvPr id="88" name="Shape 88"/>
            <p:cNvSpPr txBox="1"/>
            <p:nvPr/>
          </p:nvSpPr>
          <p:spPr>
            <a:xfrm>
              <a:off x="6650430" y="1512663"/>
              <a:ext cx="1905000" cy="2615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200">
                <a:solidFill>
                  <a:schemeClr val="dk2"/>
                </a:solidFill>
                <a:latin typeface="Roboto"/>
                <a:ea typeface="Roboto"/>
                <a:cs typeface="Roboto"/>
                <a:sym typeface="Roboto"/>
              </a:endParaRPr>
            </a:p>
            <a:p>
              <a:pPr indent="-311150" lvl="0" marL="457200" rtl="0">
                <a:lnSpc>
                  <a:spcPct val="150000"/>
                </a:lnSpc>
                <a:spcBef>
                  <a:spcPts val="1600"/>
                </a:spcBef>
                <a:spcAft>
                  <a:spcPts val="0"/>
                </a:spcAft>
                <a:buClr>
                  <a:schemeClr val="dk2"/>
                </a:buClr>
                <a:buSzPts val="1300"/>
                <a:buFont typeface="Roboto"/>
                <a:buChar char="●"/>
              </a:pPr>
              <a:r>
                <a:rPr lang="en" sz="1300">
                  <a:solidFill>
                    <a:schemeClr val="dk2"/>
                  </a:solidFill>
                  <a:latin typeface="Roboto"/>
                  <a:ea typeface="Roboto"/>
                  <a:cs typeface="Roboto"/>
                  <a:sym typeface="Roboto"/>
                </a:rPr>
                <a:t>Look at cell count under microscope </a:t>
              </a:r>
              <a:endParaRPr sz="1300">
                <a:solidFill>
                  <a:schemeClr val="dk2"/>
                </a:solidFill>
                <a:latin typeface="Roboto"/>
                <a:ea typeface="Roboto"/>
                <a:cs typeface="Roboto"/>
                <a:sym typeface="Roboto"/>
              </a:endParaRPr>
            </a:p>
            <a:p>
              <a:pPr indent="-311150" lvl="0" marL="457200" rtl="0">
                <a:lnSpc>
                  <a:spcPct val="150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Look for trends relating pH to cell count </a:t>
              </a:r>
              <a:endParaRPr sz="1300">
                <a:solidFill>
                  <a:schemeClr val="dk2"/>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2163" y="1497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Xanthan-gellan gum made with low acyl gellan formed the best beads</a:t>
            </a:r>
            <a:endParaRPr/>
          </a:p>
        </p:txBody>
      </p:sp>
      <p:sp>
        <p:nvSpPr>
          <p:cNvPr id="94" name="Shape 94"/>
          <p:cNvSpPr/>
          <p:nvPr/>
        </p:nvSpPr>
        <p:spPr>
          <a:xfrm>
            <a:off x="3660062" y="1567425"/>
            <a:ext cx="2289300" cy="300300"/>
          </a:xfrm>
          <a:prstGeom prst="rect">
            <a:avLst/>
          </a:prstGeom>
          <a:solidFill>
            <a:srgbClr val="1B786E"/>
          </a:solidFill>
          <a:ln>
            <a:noFill/>
          </a:ln>
        </p:spPr>
        <p:txBody>
          <a:bodyPr anchorCtr="0" anchor="ctr" bIns="91425" lIns="91425" spcFirstLastPara="1" rIns="91425" wrap="square" tIns="91425">
            <a:noAutofit/>
          </a:bodyPr>
          <a:lstStyle/>
          <a:p>
            <a:pPr indent="0" lvl="0" marL="0" algn="ctr">
              <a:lnSpc>
                <a:spcPct val="115000"/>
              </a:lnSpc>
              <a:spcBef>
                <a:spcPts val="0"/>
              </a:spcBef>
              <a:spcAft>
                <a:spcPts val="0"/>
              </a:spcAft>
              <a:buNone/>
            </a:pPr>
            <a:r>
              <a:rPr lang="en" sz="1800">
                <a:solidFill>
                  <a:srgbClr val="FFFFFF"/>
                </a:solidFill>
                <a:latin typeface="Roboto"/>
                <a:ea typeface="Roboto"/>
                <a:cs typeface="Roboto"/>
                <a:sym typeface="Roboto"/>
              </a:rPr>
              <a:t>Bead formation?</a:t>
            </a:r>
            <a:endParaRPr sz="1800">
              <a:solidFill>
                <a:srgbClr val="FFFFFF"/>
              </a:solidFill>
              <a:latin typeface="Roboto"/>
              <a:ea typeface="Roboto"/>
              <a:cs typeface="Roboto"/>
              <a:sym typeface="Roboto"/>
            </a:endParaRPr>
          </a:p>
        </p:txBody>
      </p:sp>
      <p:sp>
        <p:nvSpPr>
          <p:cNvPr id="95" name="Shape 95"/>
          <p:cNvSpPr/>
          <p:nvPr/>
        </p:nvSpPr>
        <p:spPr>
          <a:xfrm>
            <a:off x="918950" y="1567450"/>
            <a:ext cx="2708100" cy="300300"/>
          </a:xfrm>
          <a:prstGeom prst="rect">
            <a:avLst/>
          </a:prstGeom>
          <a:solidFill>
            <a:srgbClr val="1B786E"/>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800">
                <a:solidFill>
                  <a:srgbClr val="FFFFFF"/>
                </a:solidFill>
                <a:latin typeface="Roboto"/>
                <a:ea typeface="Roboto"/>
                <a:cs typeface="Roboto"/>
                <a:sym typeface="Roboto"/>
              </a:rPr>
              <a:t>Sample</a:t>
            </a:r>
            <a:r>
              <a:rPr lang="en" sz="1800">
                <a:solidFill>
                  <a:srgbClr val="FFFFFF"/>
                </a:solidFill>
              </a:rPr>
              <a:t> </a:t>
            </a:r>
            <a:endParaRPr sz="1800">
              <a:solidFill>
                <a:srgbClr val="FFFFFF"/>
              </a:solidFill>
            </a:endParaRPr>
          </a:p>
        </p:txBody>
      </p:sp>
      <p:grpSp>
        <p:nvGrpSpPr>
          <p:cNvPr id="96" name="Shape 96"/>
          <p:cNvGrpSpPr/>
          <p:nvPr/>
        </p:nvGrpSpPr>
        <p:grpSpPr>
          <a:xfrm>
            <a:off x="917553" y="1878572"/>
            <a:ext cx="5032774" cy="674450"/>
            <a:chOff x="927073" y="3098500"/>
            <a:chExt cx="4417814" cy="674450"/>
          </a:xfrm>
        </p:grpSpPr>
        <p:sp>
          <p:nvSpPr>
            <p:cNvPr id="97" name="Shape 97"/>
            <p:cNvSpPr/>
            <p:nvPr/>
          </p:nvSpPr>
          <p:spPr>
            <a:xfrm>
              <a:off x="927073" y="3098525"/>
              <a:ext cx="23799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1632122" y="3098513"/>
              <a:ext cx="674400" cy="674400"/>
            </a:xfrm>
            <a:prstGeom prst="rtTriangle">
              <a:avLst/>
            </a:prstGeom>
            <a:solidFill>
              <a:srgbClr val="1F887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nvSpPr>
          <p:spPr>
            <a:xfrm>
              <a:off x="943723" y="3098513"/>
              <a:ext cx="687600" cy="674400"/>
            </a:xfrm>
            <a:prstGeom prst="rtTriangle">
              <a:avLst/>
            </a:prstGeom>
            <a:solidFill>
              <a:srgbClr val="249C9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Shape 100"/>
            <p:cNvSpPr/>
            <p:nvPr/>
          </p:nvSpPr>
          <p:spPr>
            <a:xfrm>
              <a:off x="3335487" y="3098500"/>
              <a:ext cx="20094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a:off x="1210848" y="3098557"/>
              <a:ext cx="425700" cy="409200"/>
            </a:xfrm>
            <a:prstGeom prst="rect">
              <a:avLst/>
            </a:prstGeom>
            <a:noFill/>
            <a:ln>
              <a:noFill/>
            </a:ln>
          </p:spPr>
          <p:txBody>
            <a:bodyPr anchorCtr="0" anchor="b" bIns="91425" lIns="91425" spcFirstLastPara="1" rIns="91425" wrap="square" tIns="91425">
              <a:noAutofit/>
            </a:bodyPr>
            <a:lstStyle/>
            <a:p>
              <a:pPr indent="0" lvl="0" marL="0" algn="ctr">
                <a:spcBef>
                  <a:spcPts val="0"/>
                </a:spcBef>
                <a:spcAft>
                  <a:spcPts val="0"/>
                </a:spcAft>
                <a:buNone/>
              </a:pPr>
              <a:r>
                <a:rPr lang="en" sz="1600">
                  <a:solidFill>
                    <a:srgbClr val="FFFFFF"/>
                  </a:solidFill>
                  <a:latin typeface="Roboto"/>
                  <a:ea typeface="Roboto"/>
                  <a:cs typeface="Roboto"/>
                  <a:sym typeface="Roboto"/>
                </a:rPr>
                <a:t>1</a:t>
              </a:r>
              <a:endParaRPr sz="1600">
                <a:solidFill>
                  <a:srgbClr val="FFFFFF"/>
                </a:solidFill>
                <a:latin typeface="Roboto"/>
                <a:ea typeface="Roboto"/>
                <a:cs typeface="Roboto"/>
                <a:sym typeface="Roboto"/>
              </a:endParaRPr>
            </a:p>
          </p:txBody>
        </p:sp>
        <p:sp>
          <p:nvSpPr>
            <p:cNvPr id="102" name="Shape 102"/>
            <p:cNvSpPr/>
            <p:nvPr/>
          </p:nvSpPr>
          <p:spPr>
            <a:xfrm>
              <a:off x="4143300" y="3230525"/>
              <a:ext cx="410400" cy="4104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a:off x="1704725" y="3098550"/>
              <a:ext cx="1488600" cy="674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1% xanthan gum</a:t>
              </a:r>
              <a:endParaRPr>
                <a:solidFill>
                  <a:srgbClr val="FFFFFF"/>
                </a:solidFill>
                <a:latin typeface="Roboto"/>
                <a:ea typeface="Roboto"/>
                <a:cs typeface="Roboto"/>
                <a:sym typeface="Roboto"/>
              </a:endParaRPr>
            </a:p>
          </p:txBody>
        </p:sp>
      </p:grpSp>
      <p:grpSp>
        <p:nvGrpSpPr>
          <p:cNvPr id="104" name="Shape 104"/>
          <p:cNvGrpSpPr/>
          <p:nvPr/>
        </p:nvGrpSpPr>
        <p:grpSpPr>
          <a:xfrm>
            <a:off x="917485" y="2563846"/>
            <a:ext cx="5032816" cy="674450"/>
            <a:chOff x="927023" y="3783775"/>
            <a:chExt cx="4417851" cy="674450"/>
          </a:xfrm>
        </p:grpSpPr>
        <p:sp>
          <p:nvSpPr>
            <p:cNvPr id="105" name="Shape 105"/>
            <p:cNvSpPr/>
            <p:nvPr/>
          </p:nvSpPr>
          <p:spPr>
            <a:xfrm>
              <a:off x="927023" y="3783800"/>
              <a:ext cx="23799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1632122" y="3783788"/>
              <a:ext cx="674400" cy="674400"/>
            </a:xfrm>
            <a:prstGeom prst="rtTriangle">
              <a:avLst/>
            </a:prstGeom>
            <a:solidFill>
              <a:srgbClr val="1F887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nvSpPr>
          <p:spPr>
            <a:xfrm>
              <a:off x="943723" y="3783788"/>
              <a:ext cx="687600" cy="674400"/>
            </a:xfrm>
            <a:prstGeom prst="rtTriangle">
              <a:avLst/>
            </a:prstGeom>
            <a:solidFill>
              <a:srgbClr val="249C9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a:off x="3335475" y="3783775"/>
              <a:ext cx="20094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a:off x="1210848" y="3783832"/>
              <a:ext cx="425700" cy="409200"/>
            </a:xfrm>
            <a:prstGeom prst="rect">
              <a:avLst/>
            </a:prstGeom>
            <a:noFill/>
            <a:ln>
              <a:noFill/>
            </a:ln>
          </p:spPr>
          <p:txBody>
            <a:bodyPr anchorCtr="0" anchor="b" bIns="91425" lIns="91425" spcFirstLastPara="1" rIns="91425" wrap="square" tIns="91425">
              <a:noAutofit/>
            </a:bodyPr>
            <a:lstStyle/>
            <a:p>
              <a:pPr indent="0" lvl="0" marL="0" algn="ctr">
                <a:spcBef>
                  <a:spcPts val="0"/>
                </a:spcBef>
                <a:spcAft>
                  <a:spcPts val="0"/>
                </a:spcAft>
                <a:buNone/>
              </a:pPr>
              <a:r>
                <a:rPr lang="en" sz="1600">
                  <a:solidFill>
                    <a:srgbClr val="FFFFFF"/>
                  </a:solidFill>
                  <a:latin typeface="Roboto"/>
                  <a:ea typeface="Roboto"/>
                  <a:cs typeface="Roboto"/>
                  <a:sym typeface="Roboto"/>
                </a:rPr>
                <a:t>2</a:t>
              </a:r>
              <a:endParaRPr sz="1600">
                <a:solidFill>
                  <a:srgbClr val="FFFFFF"/>
                </a:solidFill>
                <a:latin typeface="Roboto"/>
                <a:ea typeface="Roboto"/>
                <a:cs typeface="Roboto"/>
                <a:sym typeface="Roboto"/>
              </a:endParaRPr>
            </a:p>
          </p:txBody>
        </p:sp>
        <p:sp>
          <p:nvSpPr>
            <p:cNvPr id="110" name="Shape 110"/>
            <p:cNvSpPr/>
            <p:nvPr/>
          </p:nvSpPr>
          <p:spPr>
            <a:xfrm>
              <a:off x="4143300" y="3915813"/>
              <a:ext cx="410400" cy="4104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a:off x="1704725" y="3783825"/>
              <a:ext cx="1488600" cy="674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0.75% gellan, high acyl</a:t>
              </a:r>
              <a:endParaRPr>
                <a:solidFill>
                  <a:srgbClr val="FFFFFF"/>
                </a:solidFill>
                <a:latin typeface="Roboto"/>
                <a:ea typeface="Roboto"/>
                <a:cs typeface="Roboto"/>
                <a:sym typeface="Roboto"/>
              </a:endParaRPr>
            </a:p>
          </p:txBody>
        </p:sp>
      </p:grpSp>
      <p:grpSp>
        <p:nvGrpSpPr>
          <p:cNvPr id="112" name="Shape 112"/>
          <p:cNvGrpSpPr/>
          <p:nvPr/>
        </p:nvGrpSpPr>
        <p:grpSpPr>
          <a:xfrm>
            <a:off x="918960" y="3249121"/>
            <a:ext cx="5032773" cy="674450"/>
            <a:chOff x="927073" y="4469050"/>
            <a:chExt cx="4417813" cy="674450"/>
          </a:xfrm>
        </p:grpSpPr>
        <p:sp>
          <p:nvSpPr>
            <p:cNvPr id="113" name="Shape 113"/>
            <p:cNvSpPr/>
            <p:nvPr/>
          </p:nvSpPr>
          <p:spPr>
            <a:xfrm>
              <a:off x="927073" y="4469075"/>
              <a:ext cx="23799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a:off x="1632122" y="4469063"/>
              <a:ext cx="674400" cy="674400"/>
            </a:xfrm>
            <a:prstGeom prst="rtTriangle">
              <a:avLst/>
            </a:prstGeom>
            <a:solidFill>
              <a:srgbClr val="1F887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a:off x="943723" y="4469063"/>
              <a:ext cx="687600" cy="674400"/>
            </a:xfrm>
            <a:prstGeom prst="rtTriangle">
              <a:avLst/>
            </a:prstGeom>
            <a:solidFill>
              <a:srgbClr val="249C9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a:off x="3335487" y="4469050"/>
              <a:ext cx="20094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1210848" y="4469107"/>
              <a:ext cx="425700" cy="409200"/>
            </a:xfrm>
            <a:prstGeom prst="rect">
              <a:avLst/>
            </a:prstGeom>
            <a:noFill/>
            <a:ln>
              <a:noFill/>
            </a:ln>
          </p:spPr>
          <p:txBody>
            <a:bodyPr anchorCtr="0" anchor="b" bIns="91425" lIns="91425" spcFirstLastPara="1" rIns="91425" wrap="square" tIns="91425">
              <a:noAutofit/>
            </a:bodyPr>
            <a:lstStyle/>
            <a:p>
              <a:pPr indent="0" lvl="0" marL="0" algn="ctr">
                <a:spcBef>
                  <a:spcPts val="0"/>
                </a:spcBef>
                <a:spcAft>
                  <a:spcPts val="0"/>
                </a:spcAft>
                <a:buNone/>
              </a:pPr>
              <a:r>
                <a:rPr lang="en" sz="1600">
                  <a:solidFill>
                    <a:srgbClr val="FFFFFF"/>
                  </a:solidFill>
                  <a:latin typeface="Roboto"/>
                  <a:ea typeface="Roboto"/>
                  <a:cs typeface="Roboto"/>
                  <a:sym typeface="Roboto"/>
                </a:rPr>
                <a:t>3</a:t>
              </a:r>
              <a:endParaRPr sz="1600">
                <a:solidFill>
                  <a:srgbClr val="FFFFFF"/>
                </a:solidFill>
                <a:latin typeface="Roboto"/>
                <a:ea typeface="Roboto"/>
                <a:cs typeface="Roboto"/>
                <a:sym typeface="Roboto"/>
              </a:endParaRPr>
            </a:p>
          </p:txBody>
        </p:sp>
        <p:sp>
          <p:nvSpPr>
            <p:cNvPr id="118" name="Shape 118"/>
            <p:cNvSpPr/>
            <p:nvPr/>
          </p:nvSpPr>
          <p:spPr>
            <a:xfrm>
              <a:off x="4143300" y="4601088"/>
              <a:ext cx="410400" cy="410400"/>
            </a:xfrm>
            <a:prstGeom prst="mathMultiply">
              <a:avLst>
                <a:gd fmla="val 5080" name="adj1"/>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a:off x="1704725" y="4469100"/>
              <a:ext cx="1488600" cy="674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0.75% gellan, high acyl &amp; 1% xanthan gum</a:t>
              </a:r>
              <a:endParaRPr>
                <a:solidFill>
                  <a:srgbClr val="FFFFFF"/>
                </a:solidFill>
                <a:latin typeface="Roboto"/>
                <a:ea typeface="Roboto"/>
                <a:cs typeface="Roboto"/>
                <a:sym typeface="Roboto"/>
              </a:endParaRPr>
            </a:p>
          </p:txBody>
        </p:sp>
      </p:grpSp>
      <p:grpSp>
        <p:nvGrpSpPr>
          <p:cNvPr id="120" name="Shape 120"/>
          <p:cNvGrpSpPr/>
          <p:nvPr/>
        </p:nvGrpSpPr>
        <p:grpSpPr>
          <a:xfrm>
            <a:off x="915893" y="3934393"/>
            <a:ext cx="5042410" cy="674450"/>
            <a:chOff x="926162" y="4469050"/>
            <a:chExt cx="4427050" cy="674450"/>
          </a:xfrm>
        </p:grpSpPr>
        <p:sp>
          <p:nvSpPr>
            <p:cNvPr id="121" name="Shape 121"/>
            <p:cNvSpPr/>
            <p:nvPr/>
          </p:nvSpPr>
          <p:spPr>
            <a:xfrm>
              <a:off x="926162" y="4469050"/>
              <a:ext cx="23808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a:off x="1632122" y="4469063"/>
              <a:ext cx="674400" cy="674400"/>
            </a:xfrm>
            <a:prstGeom prst="rtTriangle">
              <a:avLst/>
            </a:prstGeom>
            <a:solidFill>
              <a:srgbClr val="1F887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a:off x="943723" y="4469063"/>
              <a:ext cx="687600" cy="674400"/>
            </a:xfrm>
            <a:prstGeom prst="rtTriangle">
              <a:avLst/>
            </a:prstGeom>
            <a:solidFill>
              <a:srgbClr val="249C9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a:off x="3343813" y="4469075"/>
              <a:ext cx="2009400" cy="674400"/>
            </a:xfrm>
            <a:prstGeom prst="rect">
              <a:avLst/>
            </a:prstGeom>
            <a:solidFill>
              <a:srgbClr val="1B78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nvSpPr>
          <p:spPr>
            <a:xfrm>
              <a:off x="1210848" y="4469107"/>
              <a:ext cx="425700" cy="409200"/>
            </a:xfrm>
            <a:prstGeom prst="rect">
              <a:avLst/>
            </a:prstGeom>
            <a:noFill/>
            <a:ln>
              <a:noFill/>
            </a:ln>
          </p:spPr>
          <p:txBody>
            <a:bodyPr anchorCtr="0" anchor="b" bIns="91425" lIns="91425" spcFirstLastPara="1" rIns="91425" wrap="square" tIns="91425">
              <a:noAutofit/>
            </a:bodyPr>
            <a:lstStyle/>
            <a:p>
              <a:pPr indent="0" lvl="0" marL="0" algn="ctr">
                <a:spcBef>
                  <a:spcPts val="0"/>
                </a:spcBef>
                <a:spcAft>
                  <a:spcPts val="0"/>
                </a:spcAft>
                <a:buNone/>
              </a:pPr>
              <a:r>
                <a:rPr lang="en" sz="1600">
                  <a:solidFill>
                    <a:srgbClr val="FFFFFF"/>
                  </a:solidFill>
                  <a:latin typeface="Roboto"/>
                  <a:ea typeface="Roboto"/>
                  <a:cs typeface="Roboto"/>
                  <a:sym typeface="Roboto"/>
                </a:rPr>
                <a:t>4</a:t>
              </a:r>
              <a:endParaRPr sz="1600">
                <a:solidFill>
                  <a:srgbClr val="FFFFFF"/>
                </a:solidFill>
                <a:latin typeface="Roboto"/>
                <a:ea typeface="Roboto"/>
                <a:cs typeface="Roboto"/>
                <a:sym typeface="Roboto"/>
              </a:endParaRPr>
            </a:p>
          </p:txBody>
        </p:sp>
        <p:sp>
          <p:nvSpPr>
            <p:cNvPr id="126" name="Shape 126"/>
            <p:cNvSpPr/>
            <p:nvPr/>
          </p:nvSpPr>
          <p:spPr>
            <a:xfrm rot="-2700000">
              <a:off x="4195569" y="4747917"/>
              <a:ext cx="305894" cy="116673"/>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p:nvPr/>
          </p:nvSpPr>
          <p:spPr>
            <a:xfrm>
              <a:off x="1704725" y="4469100"/>
              <a:ext cx="1488600" cy="674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a:solidFill>
                    <a:srgbClr val="FFFFFF"/>
                  </a:solidFill>
                  <a:latin typeface="Roboto"/>
                  <a:ea typeface="Roboto"/>
                  <a:cs typeface="Roboto"/>
                  <a:sym typeface="Roboto"/>
                </a:rPr>
                <a:t>0.75% gellan, low acyl &amp; 1% xanthan gum</a:t>
              </a:r>
              <a:endParaRPr>
                <a:solidFill>
                  <a:srgbClr val="FFFFFF"/>
                </a:solidFill>
                <a:latin typeface="Roboto"/>
                <a:ea typeface="Roboto"/>
                <a:cs typeface="Roboto"/>
                <a:sym typeface="Roboto"/>
              </a:endParaRPr>
            </a:p>
          </p:txBody>
        </p:sp>
      </p:grpSp>
      <p:sp>
        <p:nvSpPr>
          <p:cNvPr id="128" name="Shape 128"/>
          <p:cNvSpPr/>
          <p:nvPr/>
        </p:nvSpPr>
        <p:spPr>
          <a:xfrm>
            <a:off x="5977700" y="1567425"/>
            <a:ext cx="2123700" cy="300300"/>
          </a:xfrm>
          <a:prstGeom prst="rect">
            <a:avLst/>
          </a:prstGeom>
          <a:solidFill>
            <a:srgbClr val="1B786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FFFFFF"/>
                </a:solidFill>
                <a:latin typeface="Roboto"/>
                <a:ea typeface="Roboto"/>
                <a:cs typeface="Roboto"/>
                <a:sym typeface="Roboto"/>
              </a:rPr>
              <a:t>Volume/Diameter</a:t>
            </a:r>
            <a:endParaRPr sz="1800">
              <a:solidFill>
                <a:srgbClr val="FFFFFF"/>
              </a:solidFill>
              <a:latin typeface="Roboto"/>
              <a:ea typeface="Roboto"/>
              <a:cs typeface="Roboto"/>
              <a:sym typeface="Roboto"/>
            </a:endParaRPr>
          </a:p>
        </p:txBody>
      </p:sp>
      <p:sp>
        <p:nvSpPr>
          <p:cNvPr id="129" name="Shape 129"/>
          <p:cNvSpPr/>
          <p:nvPr/>
        </p:nvSpPr>
        <p:spPr>
          <a:xfrm>
            <a:off x="5977700" y="1878600"/>
            <a:ext cx="2123700" cy="674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N/A</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130" name="Shape 130"/>
          <p:cNvSpPr/>
          <p:nvPr/>
        </p:nvSpPr>
        <p:spPr>
          <a:xfrm>
            <a:off x="5977700" y="2563875"/>
            <a:ext cx="2123700" cy="674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0.3 mL gel filtered</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131" name="Shape 131"/>
          <p:cNvSpPr/>
          <p:nvPr/>
        </p:nvSpPr>
        <p:spPr>
          <a:xfrm>
            <a:off x="5977700" y="3249150"/>
            <a:ext cx="2123700" cy="674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0.2 mL gel filtered</a:t>
            </a:r>
            <a:endParaRPr>
              <a:solidFill>
                <a:srgbClr val="FFFFFF"/>
              </a:solidFill>
              <a:latin typeface="Roboto"/>
              <a:ea typeface="Roboto"/>
              <a:cs typeface="Roboto"/>
              <a:sym typeface="Roboto"/>
            </a:endParaRPr>
          </a:p>
        </p:txBody>
      </p:sp>
      <p:sp>
        <p:nvSpPr>
          <p:cNvPr id="132" name="Shape 132"/>
          <p:cNvSpPr/>
          <p:nvPr/>
        </p:nvSpPr>
        <p:spPr>
          <a:xfrm>
            <a:off x="5977700" y="3934425"/>
            <a:ext cx="2123700" cy="674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0.1 mL gel filtered</a:t>
            </a:r>
            <a:endParaRPr>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
                <a:solidFill>
                  <a:srgbClr val="FFFFFF"/>
                </a:solidFill>
                <a:latin typeface="Roboto"/>
                <a:ea typeface="Roboto"/>
                <a:cs typeface="Roboto"/>
                <a:sym typeface="Roboto"/>
              </a:rPr>
              <a:t>0.26 cm diameter</a:t>
            </a:r>
            <a:endParaRPr>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idx="1" type="body"/>
          </p:nvPr>
        </p:nvSpPr>
        <p:spPr>
          <a:xfrm>
            <a:off x="242100" y="4521400"/>
            <a:ext cx="8659800" cy="4605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sz="1800"/>
              <a:t>The low acyl xanthan-gellan encapsulation method protected the cells to some degree at each pH</a:t>
            </a:r>
            <a:endParaRPr sz="1800"/>
          </a:p>
        </p:txBody>
      </p:sp>
      <p:pic>
        <p:nvPicPr>
          <p:cNvPr id="138" name="Shape 138"/>
          <p:cNvPicPr preferRelativeResize="0"/>
          <p:nvPr/>
        </p:nvPicPr>
        <p:blipFill>
          <a:blip r:embed="rId3">
            <a:alphaModFix/>
          </a:blip>
          <a:stretch>
            <a:fillRect/>
          </a:stretch>
        </p:blipFill>
        <p:spPr>
          <a:xfrm>
            <a:off x="225375" y="90875"/>
            <a:ext cx="2294426" cy="1720824"/>
          </a:xfrm>
          <a:prstGeom prst="rect">
            <a:avLst/>
          </a:prstGeom>
          <a:noFill/>
          <a:ln>
            <a:noFill/>
          </a:ln>
        </p:spPr>
      </p:pic>
      <p:sp>
        <p:nvSpPr>
          <p:cNvPr id="139" name="Shape 139"/>
          <p:cNvSpPr txBox="1"/>
          <p:nvPr/>
        </p:nvSpPr>
        <p:spPr>
          <a:xfrm>
            <a:off x="225425" y="1811700"/>
            <a:ext cx="2294400" cy="282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chemeClr val="dk1"/>
                </a:solidFill>
                <a:latin typeface="Roboto"/>
                <a:ea typeface="Roboto"/>
                <a:cs typeface="Roboto"/>
                <a:sym typeface="Roboto"/>
              </a:rPr>
              <a:t>pH = 1.5</a:t>
            </a:r>
            <a:endParaRPr>
              <a:solidFill>
                <a:schemeClr val="dk1"/>
              </a:solidFill>
              <a:latin typeface="Roboto"/>
              <a:ea typeface="Roboto"/>
              <a:cs typeface="Roboto"/>
              <a:sym typeface="Roboto"/>
            </a:endParaRPr>
          </a:p>
        </p:txBody>
      </p:sp>
      <p:pic>
        <p:nvPicPr>
          <p:cNvPr id="140" name="Shape 140"/>
          <p:cNvPicPr preferRelativeResize="0"/>
          <p:nvPr/>
        </p:nvPicPr>
        <p:blipFill>
          <a:blip r:embed="rId4">
            <a:alphaModFix/>
          </a:blip>
          <a:stretch>
            <a:fillRect/>
          </a:stretch>
        </p:blipFill>
        <p:spPr>
          <a:xfrm>
            <a:off x="3416425" y="90875"/>
            <a:ext cx="2294429" cy="1720824"/>
          </a:xfrm>
          <a:prstGeom prst="rect">
            <a:avLst/>
          </a:prstGeom>
          <a:noFill/>
          <a:ln>
            <a:noFill/>
          </a:ln>
        </p:spPr>
      </p:pic>
      <p:sp>
        <p:nvSpPr>
          <p:cNvPr id="141" name="Shape 141"/>
          <p:cNvSpPr txBox="1"/>
          <p:nvPr/>
        </p:nvSpPr>
        <p:spPr>
          <a:xfrm>
            <a:off x="3416431" y="1811700"/>
            <a:ext cx="22944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pH = 2</a:t>
            </a:r>
            <a:endParaRPr>
              <a:solidFill>
                <a:schemeClr val="dk1"/>
              </a:solidFill>
              <a:latin typeface="Roboto"/>
              <a:ea typeface="Roboto"/>
              <a:cs typeface="Roboto"/>
              <a:sym typeface="Roboto"/>
            </a:endParaRPr>
          </a:p>
        </p:txBody>
      </p:sp>
      <p:sp>
        <p:nvSpPr>
          <p:cNvPr id="142" name="Shape 142"/>
          <p:cNvSpPr txBox="1"/>
          <p:nvPr/>
        </p:nvSpPr>
        <p:spPr>
          <a:xfrm>
            <a:off x="6607500" y="1811700"/>
            <a:ext cx="22944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pH = 2.5</a:t>
            </a:r>
            <a:endParaRPr>
              <a:solidFill>
                <a:schemeClr val="dk1"/>
              </a:solidFill>
              <a:latin typeface="Roboto"/>
              <a:ea typeface="Roboto"/>
              <a:cs typeface="Roboto"/>
              <a:sym typeface="Roboto"/>
            </a:endParaRPr>
          </a:p>
        </p:txBody>
      </p:sp>
      <p:pic>
        <p:nvPicPr>
          <p:cNvPr id="143" name="Shape 143"/>
          <p:cNvPicPr preferRelativeResize="0"/>
          <p:nvPr/>
        </p:nvPicPr>
        <p:blipFill>
          <a:blip r:embed="rId5">
            <a:alphaModFix/>
          </a:blip>
          <a:stretch>
            <a:fillRect/>
          </a:stretch>
        </p:blipFill>
        <p:spPr>
          <a:xfrm>
            <a:off x="225375" y="2251850"/>
            <a:ext cx="2294426" cy="1720819"/>
          </a:xfrm>
          <a:prstGeom prst="rect">
            <a:avLst/>
          </a:prstGeom>
          <a:noFill/>
          <a:ln>
            <a:noFill/>
          </a:ln>
        </p:spPr>
      </p:pic>
      <p:sp>
        <p:nvSpPr>
          <p:cNvPr id="144" name="Shape 144"/>
          <p:cNvSpPr txBox="1"/>
          <p:nvPr/>
        </p:nvSpPr>
        <p:spPr>
          <a:xfrm>
            <a:off x="242100" y="3959925"/>
            <a:ext cx="2277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pH = 3</a:t>
            </a:r>
            <a:endParaRPr>
              <a:solidFill>
                <a:schemeClr val="dk1"/>
              </a:solidFill>
              <a:latin typeface="Roboto"/>
              <a:ea typeface="Roboto"/>
              <a:cs typeface="Roboto"/>
              <a:sym typeface="Roboto"/>
            </a:endParaRPr>
          </a:p>
        </p:txBody>
      </p:sp>
      <p:sp>
        <p:nvSpPr>
          <p:cNvPr id="145" name="Shape 145"/>
          <p:cNvSpPr txBox="1"/>
          <p:nvPr/>
        </p:nvSpPr>
        <p:spPr>
          <a:xfrm>
            <a:off x="6607556" y="3972675"/>
            <a:ext cx="2277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pH = 7</a:t>
            </a:r>
            <a:endParaRPr>
              <a:solidFill>
                <a:schemeClr val="dk1"/>
              </a:solidFill>
              <a:latin typeface="Roboto"/>
              <a:ea typeface="Roboto"/>
              <a:cs typeface="Roboto"/>
              <a:sym typeface="Roboto"/>
            </a:endParaRPr>
          </a:p>
        </p:txBody>
      </p:sp>
      <p:pic>
        <p:nvPicPr>
          <p:cNvPr id="146" name="Shape 146"/>
          <p:cNvPicPr preferRelativeResize="0"/>
          <p:nvPr/>
        </p:nvPicPr>
        <p:blipFill>
          <a:blip r:embed="rId6">
            <a:alphaModFix/>
          </a:blip>
          <a:stretch>
            <a:fillRect/>
          </a:stretch>
        </p:blipFill>
        <p:spPr>
          <a:xfrm>
            <a:off x="3416413" y="2239100"/>
            <a:ext cx="2294426" cy="1720819"/>
          </a:xfrm>
          <a:prstGeom prst="rect">
            <a:avLst/>
          </a:prstGeom>
          <a:noFill/>
          <a:ln>
            <a:noFill/>
          </a:ln>
        </p:spPr>
      </p:pic>
      <p:sp>
        <p:nvSpPr>
          <p:cNvPr id="147" name="Shape 147"/>
          <p:cNvSpPr txBox="1"/>
          <p:nvPr/>
        </p:nvSpPr>
        <p:spPr>
          <a:xfrm>
            <a:off x="3416431" y="3959925"/>
            <a:ext cx="22944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pH = 3.5</a:t>
            </a:r>
            <a:endParaRPr>
              <a:solidFill>
                <a:schemeClr val="dk1"/>
              </a:solidFill>
              <a:latin typeface="Roboto"/>
              <a:ea typeface="Roboto"/>
              <a:cs typeface="Roboto"/>
              <a:sym typeface="Roboto"/>
            </a:endParaRPr>
          </a:p>
        </p:txBody>
      </p:sp>
      <p:pic>
        <p:nvPicPr>
          <p:cNvPr id="148" name="Shape 148"/>
          <p:cNvPicPr preferRelativeResize="0"/>
          <p:nvPr/>
        </p:nvPicPr>
        <p:blipFill>
          <a:blip r:embed="rId7">
            <a:alphaModFix/>
          </a:blip>
          <a:stretch>
            <a:fillRect/>
          </a:stretch>
        </p:blipFill>
        <p:spPr>
          <a:xfrm>
            <a:off x="6607475" y="90875"/>
            <a:ext cx="2294426" cy="1720819"/>
          </a:xfrm>
          <a:prstGeom prst="rect">
            <a:avLst/>
          </a:prstGeom>
          <a:noFill/>
          <a:ln>
            <a:noFill/>
          </a:ln>
        </p:spPr>
      </p:pic>
      <p:pic>
        <p:nvPicPr>
          <p:cNvPr id="149" name="Shape 149"/>
          <p:cNvPicPr preferRelativeResize="0"/>
          <p:nvPr/>
        </p:nvPicPr>
        <p:blipFill>
          <a:blip r:embed="rId8">
            <a:alphaModFix/>
          </a:blip>
          <a:stretch>
            <a:fillRect/>
          </a:stretch>
        </p:blipFill>
        <p:spPr>
          <a:xfrm>
            <a:off x="6599150" y="2239124"/>
            <a:ext cx="2294400" cy="1720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140700" y="-103125"/>
            <a:ext cx="8862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2700"/>
              <a:t>As pH increased, the number of singular cells counted increased, but the average total clump area had no significant trend </a:t>
            </a:r>
            <a:endParaRPr sz="2700"/>
          </a:p>
        </p:txBody>
      </p:sp>
      <p:pic>
        <p:nvPicPr>
          <p:cNvPr id="155" name="Shape 155"/>
          <p:cNvPicPr preferRelativeResize="0"/>
          <p:nvPr/>
        </p:nvPicPr>
        <p:blipFill>
          <a:blip r:embed="rId3">
            <a:alphaModFix/>
          </a:blip>
          <a:stretch>
            <a:fillRect/>
          </a:stretch>
        </p:blipFill>
        <p:spPr>
          <a:xfrm>
            <a:off x="1022988" y="1380650"/>
            <a:ext cx="7098025" cy="356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74550" y="151500"/>
            <a:ext cx="89949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2600"/>
              <a:t>There is a significant difference in average cell count between the control and the pH except at a pH of 2.5</a:t>
            </a:r>
            <a:endParaRPr sz="2600"/>
          </a:p>
        </p:txBody>
      </p:sp>
      <p:pic>
        <p:nvPicPr>
          <p:cNvPr id="161" name="Shape 161"/>
          <p:cNvPicPr preferRelativeResize="0"/>
          <p:nvPr/>
        </p:nvPicPr>
        <p:blipFill rotWithShape="1">
          <a:blip r:embed="rId3">
            <a:alphaModFix/>
          </a:blip>
          <a:srcRect b="0" l="0" r="4030" t="6855"/>
          <a:stretch/>
        </p:blipFill>
        <p:spPr>
          <a:xfrm>
            <a:off x="1056000" y="1304400"/>
            <a:ext cx="7032000" cy="3839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163325" y="220625"/>
            <a:ext cx="3901200" cy="250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700"/>
              <a:t>The 0.75% gellan (low acyl) in 1% xanthan solution shows potential for protecting and delivering cells through the G.I. tract</a:t>
            </a:r>
            <a:endParaRPr sz="2700"/>
          </a:p>
        </p:txBody>
      </p:sp>
      <p:sp>
        <p:nvSpPr>
          <p:cNvPr id="167" name="Shape 167"/>
          <p:cNvSpPr txBox="1"/>
          <p:nvPr>
            <p:ph idx="1" type="body"/>
          </p:nvPr>
        </p:nvSpPr>
        <p:spPr>
          <a:xfrm>
            <a:off x="4507250" y="220625"/>
            <a:ext cx="4476900" cy="409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Conclusions &amp; Recommendations</a:t>
            </a:r>
            <a:endParaRPr sz="1800"/>
          </a:p>
          <a:p>
            <a:pPr indent="-317500" lvl="0" marL="457200" rtl="0">
              <a:lnSpc>
                <a:spcPct val="150000"/>
              </a:lnSpc>
              <a:spcBef>
                <a:spcPts val="1600"/>
              </a:spcBef>
              <a:spcAft>
                <a:spcPts val="0"/>
              </a:spcAft>
              <a:buSzPts val="1400"/>
              <a:buChar char="●"/>
            </a:pPr>
            <a:r>
              <a:rPr lang="en" sz="1400"/>
              <a:t>0.75% gellan (low acyl) / 1% xanthan created gel that held the best form</a:t>
            </a:r>
            <a:endParaRPr sz="1400"/>
          </a:p>
          <a:p>
            <a:pPr indent="-317500" lvl="0" marL="457200" rtl="0">
              <a:spcBef>
                <a:spcPts val="0"/>
              </a:spcBef>
              <a:spcAft>
                <a:spcPts val="0"/>
              </a:spcAft>
              <a:buSzPts val="1400"/>
              <a:buChar char="●"/>
            </a:pPr>
            <a:r>
              <a:rPr lang="en" sz="1400"/>
              <a:t>Results have very low statistical significance</a:t>
            </a:r>
            <a:endParaRPr sz="1400"/>
          </a:p>
          <a:p>
            <a:pPr indent="-317500" lvl="0" marL="457200" rtl="0">
              <a:spcBef>
                <a:spcPts val="0"/>
              </a:spcBef>
              <a:spcAft>
                <a:spcPts val="0"/>
              </a:spcAft>
              <a:buSzPts val="1400"/>
              <a:buChar char="●"/>
            </a:pPr>
            <a:r>
              <a:rPr lang="en" sz="1400"/>
              <a:t>Clumping of cells causes high variation in cell counts</a:t>
            </a:r>
            <a:endParaRPr sz="1400"/>
          </a:p>
          <a:p>
            <a:pPr indent="-317500" lvl="0" marL="457200" rtl="0">
              <a:spcBef>
                <a:spcPts val="0"/>
              </a:spcBef>
              <a:spcAft>
                <a:spcPts val="0"/>
              </a:spcAft>
              <a:buSzPts val="1400"/>
              <a:buChar char="●"/>
            </a:pPr>
            <a:r>
              <a:rPr lang="en" sz="1400"/>
              <a:t>Data suggests that bioencapsulation does not completely protect cell counts from stomach acid environments</a:t>
            </a:r>
            <a:endParaRPr sz="1400"/>
          </a:p>
          <a:p>
            <a:pPr indent="-317500" lvl="1" marL="914400" rtl="0">
              <a:spcBef>
                <a:spcPts val="0"/>
              </a:spcBef>
              <a:spcAft>
                <a:spcPts val="0"/>
              </a:spcAft>
              <a:buSzPts val="1400"/>
              <a:buChar char="○"/>
            </a:pPr>
            <a:r>
              <a:rPr lang="en" sz="1400"/>
              <a:t>pH effects on cell counts over the range of pHs show little change</a:t>
            </a:r>
            <a:endParaRPr sz="1400"/>
          </a:p>
          <a:p>
            <a:pPr indent="-317500" lvl="0" marL="457200" rtl="0">
              <a:spcBef>
                <a:spcPts val="0"/>
              </a:spcBef>
              <a:spcAft>
                <a:spcPts val="0"/>
              </a:spcAft>
              <a:buSzPts val="1400"/>
              <a:buChar char="●"/>
            </a:pPr>
            <a:r>
              <a:rPr lang="en" sz="1400"/>
              <a:t>Changes for future experimental design</a:t>
            </a:r>
            <a:endParaRPr sz="1400"/>
          </a:p>
          <a:p>
            <a:pPr indent="-317500" lvl="1" marL="914400" rtl="0">
              <a:spcBef>
                <a:spcPts val="0"/>
              </a:spcBef>
              <a:spcAft>
                <a:spcPts val="0"/>
              </a:spcAft>
              <a:buSzPts val="1400"/>
              <a:buChar char="○"/>
            </a:pPr>
            <a:r>
              <a:rPr lang="en" sz="1400"/>
              <a:t>Add cells at higher temperature when cooling gel</a:t>
            </a:r>
            <a:endParaRPr sz="1400"/>
          </a:p>
          <a:p>
            <a:pPr indent="-317500" lvl="1" marL="914400" rtl="0">
              <a:spcBef>
                <a:spcPts val="0"/>
              </a:spcBef>
              <a:spcAft>
                <a:spcPts val="0"/>
              </a:spcAft>
              <a:buSzPts val="1400"/>
              <a:buChar char="○"/>
            </a:pPr>
            <a:r>
              <a:rPr lang="en" sz="1400"/>
              <a:t>Mix cells for longer time</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